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3ec32f997b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3ec32f997b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3ec32f997b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3ec32f997b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3ec32f997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3ec32f997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3ec32f997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3ec32f997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3ec32f997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3ec32f997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3ec32f997b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3ec32f997b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3ec32f997b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3ec32f997b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3ec32f997b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3ec32f997b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3ec32f997b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3ec32f997b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grafana.nrp-nautilus.io/d/85a562078cdf77779eaa1add43ccec1e/kubernetes-compute-resources-namespace-pods?orgId=1&amp;var-datasource=default&amp;var-cluster=&amp;var-namespace=wifire-quicfire&amp;from=now-7d&amp;to=now"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grafana.nrp-nautilus.io/d/85a562078cdf77779eaa1add43ccec1e/kubernetes-compute-resources-namespace-pods?orgId=1&amp;var-datasource=default&amp;var-cluster=&amp;var-namespace=wifire-quicfire&amp;from=now-7d&amp;to=now" TargetMode="Externa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Data Retrieval</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Ravi Shende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Direction</a:t>
            </a:r>
            <a:endParaRPr/>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With everything in pandas data frames, it shouldn’t prove too challenging to integrate this data with any database we like. </a:t>
            </a:r>
            <a:endParaRPr/>
          </a:p>
          <a:p>
            <a:pPr indent="0" lvl="0" marL="0" rtl="0" algn="l">
              <a:spcBef>
                <a:spcPts val="1200"/>
              </a:spcBef>
              <a:spcAft>
                <a:spcPts val="0"/>
              </a:spcAft>
              <a:buNone/>
            </a:pPr>
            <a:r>
              <a:rPr lang="en"/>
              <a:t>If we choose to go with a time based database like InfluxDB, it will be simple to include timestamps for headers and tables, as they are already being collected by the queries, just not displayed.</a:t>
            </a:r>
            <a:endParaRPr/>
          </a:p>
          <a:p>
            <a:pPr indent="0" lvl="0" marL="0" rtl="0" algn="l">
              <a:spcBef>
                <a:spcPts val="1200"/>
              </a:spcBef>
              <a:spcAft>
                <a:spcPts val="1200"/>
              </a:spcAft>
              <a:buNone/>
            </a:pPr>
            <a:r>
              <a:rPr lang="en"/>
              <a:t>For additional enhancements, I am planning on looking into adding the ability to access node temperature for each node. Furthermore, I plan to introduce the feature to look for any unexpected drops in graph data and to be able to tell when those are and on which nodes and pods they occur.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There are 3 main data types for everything that is being retrieved:</a:t>
            </a:r>
            <a:endParaRPr/>
          </a:p>
          <a:p>
            <a:pPr indent="-342900" lvl="0" marL="457200" rtl="0" algn="l">
              <a:spcBef>
                <a:spcPts val="1200"/>
              </a:spcBef>
              <a:spcAft>
                <a:spcPts val="0"/>
              </a:spcAft>
              <a:buSzPts val="1800"/>
              <a:buAutoNum type="arabicPeriod"/>
            </a:pPr>
            <a:r>
              <a:rPr lang="en"/>
              <a:t>Data Points (Header vales - top 4 data </a:t>
            </a:r>
            <a:r>
              <a:rPr lang="en"/>
              <a:t>points </a:t>
            </a:r>
            <a:r>
              <a:rPr lang="en"/>
              <a:t>seen in </a:t>
            </a:r>
            <a:r>
              <a:rPr lang="en" u="sng">
                <a:solidFill>
                  <a:schemeClr val="hlink"/>
                </a:solidFill>
                <a:hlinkClick r:id="rId3"/>
              </a:rPr>
              <a:t>Grafana</a:t>
            </a:r>
            <a:r>
              <a:rPr lang="en"/>
              <a:t>)</a:t>
            </a:r>
            <a:endParaRPr/>
          </a:p>
          <a:p>
            <a:pPr indent="-342900" lvl="0" marL="457200" rtl="0" algn="l">
              <a:spcBef>
                <a:spcPts val="0"/>
              </a:spcBef>
              <a:spcAft>
                <a:spcPts val="0"/>
              </a:spcAft>
              <a:buSzPts val="1800"/>
              <a:buAutoNum type="arabicPeriod"/>
            </a:pPr>
            <a:r>
              <a:rPr lang="en"/>
              <a:t>Tables</a:t>
            </a:r>
            <a:endParaRPr/>
          </a:p>
          <a:p>
            <a:pPr indent="-342900" lvl="0" marL="457200" rtl="0" algn="l">
              <a:spcBef>
                <a:spcPts val="0"/>
              </a:spcBef>
              <a:spcAft>
                <a:spcPts val="0"/>
              </a:spcAft>
              <a:buSzPts val="1800"/>
              <a:buAutoNum type="arabicPeriod"/>
            </a:pPr>
            <a:r>
              <a:rPr lang="en"/>
              <a:t>Graphs </a:t>
            </a:r>
            <a:endParaRPr/>
          </a:p>
          <a:p>
            <a:pPr indent="0" lvl="0" marL="0" rtl="0" algn="l">
              <a:spcBef>
                <a:spcPts val="1200"/>
              </a:spcBef>
              <a:spcAft>
                <a:spcPts val="1200"/>
              </a:spcAft>
              <a:buNone/>
            </a:pPr>
            <a:r>
              <a:rPr lang="en"/>
              <a:t>Currently, all data is collected using PromQL, then represented in Pandas DataFrames, with each data frame containing values split up by Node and Pod. </a:t>
            </a:r>
            <a:endParaRPr/>
          </a:p>
        </p:txBody>
      </p:sp>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Information Layout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Being Collected</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All the data being collected currently is based on the main information categories displayed by </a:t>
            </a:r>
            <a:r>
              <a:rPr lang="en" u="sng">
                <a:solidFill>
                  <a:schemeClr val="hlink"/>
                </a:solidFill>
                <a:hlinkClick r:id="rId3"/>
              </a:rPr>
              <a:t>Grafana</a:t>
            </a:r>
            <a:r>
              <a:rPr lang="en"/>
              <a:t>. </a:t>
            </a:r>
            <a:endParaRPr/>
          </a:p>
          <a:p>
            <a:pPr indent="0" lvl="0" marL="0" rtl="0" algn="l">
              <a:spcBef>
                <a:spcPts val="1200"/>
              </a:spcBef>
              <a:spcAft>
                <a:spcPts val="1200"/>
              </a:spcAft>
              <a:buNone/>
            </a:pPr>
            <a:r>
              <a:rPr lang="en"/>
              <a:t>Any information collected by the site can also be </a:t>
            </a:r>
            <a:r>
              <a:rPr lang="en"/>
              <a:t>collected</a:t>
            </a:r>
            <a:r>
              <a:rPr lang="en"/>
              <a:t> by the program.</a:t>
            </a:r>
            <a:endParaRPr/>
          </a:p>
        </p:txBody>
      </p:sp>
      <p:pic>
        <p:nvPicPr>
          <p:cNvPr id="68" name="Google Shape;68;p15"/>
          <p:cNvPicPr preferRelativeResize="0"/>
          <p:nvPr/>
        </p:nvPicPr>
        <p:blipFill>
          <a:blip r:embed="rId4">
            <a:alphaModFix/>
          </a:blip>
          <a:stretch>
            <a:fillRect/>
          </a:stretch>
        </p:blipFill>
        <p:spPr>
          <a:xfrm>
            <a:off x="395400" y="2393150"/>
            <a:ext cx="5683348" cy="2564174"/>
          </a:xfrm>
          <a:prstGeom prst="rect">
            <a:avLst/>
          </a:prstGeom>
          <a:noFill/>
          <a:ln cap="flat" cmpd="sng" w="9525">
            <a:solidFill>
              <a:schemeClr val="dk1"/>
            </a:solidFill>
            <a:prstDash val="solid"/>
            <a:round/>
            <a:headEnd len="sm" w="sm" type="none"/>
            <a:tailEnd len="sm" w="sm" type="none"/>
          </a:ln>
        </p:spPr>
      </p:pic>
      <p:sp>
        <p:nvSpPr>
          <p:cNvPr id="69" name="Google Shape;69;p15"/>
          <p:cNvSpPr txBox="1"/>
          <p:nvPr/>
        </p:nvSpPr>
        <p:spPr>
          <a:xfrm>
            <a:off x="6179850" y="2478925"/>
            <a:ext cx="2022000" cy="248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300">
              <a:solidFill>
                <a:schemeClr val="lt2"/>
              </a:solidFill>
            </a:endParaRPr>
          </a:p>
          <a:p>
            <a:pPr indent="0" lvl="0" marL="0" rtl="0" algn="l">
              <a:lnSpc>
                <a:spcPct val="115000"/>
              </a:lnSpc>
              <a:spcBef>
                <a:spcPts val="1200"/>
              </a:spcBef>
              <a:spcAft>
                <a:spcPts val="0"/>
              </a:spcAft>
              <a:buNone/>
            </a:pPr>
            <a:r>
              <a:rPr lang="en" sz="1300">
                <a:solidFill>
                  <a:schemeClr val="lt2"/>
                </a:solidFill>
              </a:rPr>
              <a:t>To the left, there is shown a portion of the information displayed on grafana.</a:t>
            </a:r>
            <a:endParaRPr sz="1300">
              <a:solidFill>
                <a:schemeClr val="lt2"/>
              </a:solidFill>
            </a:endParaRPr>
          </a:p>
          <a:p>
            <a:pPr indent="0" lvl="0" marL="0" rtl="0" algn="l">
              <a:lnSpc>
                <a:spcPct val="115000"/>
              </a:lnSpc>
              <a:spcBef>
                <a:spcPts val="1200"/>
              </a:spcBef>
              <a:spcAft>
                <a:spcPts val="1200"/>
              </a:spcAft>
              <a:buNone/>
            </a:pPr>
            <a:r>
              <a:t/>
            </a:r>
            <a:endParaRPr sz="1300">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Inputs</a:t>
            </a:r>
            <a:endParaRPr/>
          </a:p>
        </p:txBody>
      </p:sp>
      <p:sp>
        <p:nvSpPr>
          <p:cNvPr id="75" name="Google Shape;75;p16"/>
          <p:cNvSpPr txBox="1"/>
          <p:nvPr>
            <p:ph idx="1" type="body"/>
          </p:nvPr>
        </p:nvSpPr>
        <p:spPr>
          <a:xfrm>
            <a:off x="311700" y="1152475"/>
            <a:ext cx="8520600" cy="38667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There are 3 main inputs </a:t>
            </a:r>
            <a:r>
              <a:rPr lang="en"/>
              <a:t>that specify what information will be returned</a:t>
            </a:r>
            <a:endParaRPr/>
          </a:p>
          <a:p>
            <a:pPr indent="-325755" lvl="0" marL="457200" rtl="0" algn="l">
              <a:spcBef>
                <a:spcPts val="1200"/>
              </a:spcBef>
              <a:spcAft>
                <a:spcPts val="0"/>
              </a:spcAft>
              <a:buSzPct val="100000"/>
              <a:buAutoNum type="arabicPeriod"/>
            </a:pPr>
            <a:r>
              <a:rPr lang="en"/>
              <a:t>Duration (Used by all 3 data types)</a:t>
            </a:r>
            <a:endParaRPr/>
          </a:p>
          <a:p>
            <a:pPr indent="-325755" lvl="0" marL="914400" rtl="0" algn="l">
              <a:spcBef>
                <a:spcPts val="0"/>
              </a:spcBef>
              <a:spcAft>
                <a:spcPts val="0"/>
              </a:spcAft>
              <a:buSzPct val="100000"/>
              <a:buChar char="●"/>
            </a:pPr>
            <a:r>
              <a:rPr lang="en"/>
              <a:t>For header values, specifies the time frame to check for data. If there is data, it is only calculated based on the 2 most recent data points.</a:t>
            </a:r>
            <a:endParaRPr/>
          </a:p>
          <a:p>
            <a:pPr indent="-325755" lvl="0" marL="914400" rtl="0" algn="l">
              <a:spcBef>
                <a:spcPts val="0"/>
              </a:spcBef>
              <a:spcAft>
                <a:spcPts val="0"/>
              </a:spcAft>
              <a:buSzPct val="100000"/>
              <a:buChar char="●"/>
            </a:pPr>
            <a:r>
              <a:rPr lang="en"/>
              <a:t>For Tables, specifies the time everything is summed across.</a:t>
            </a:r>
            <a:endParaRPr/>
          </a:p>
          <a:p>
            <a:pPr indent="-325755" lvl="0" marL="914400" rtl="0" algn="l">
              <a:spcBef>
                <a:spcPts val="0"/>
              </a:spcBef>
              <a:spcAft>
                <a:spcPts val="0"/>
              </a:spcAft>
              <a:buSzPct val="100000"/>
              <a:buChar char="●"/>
            </a:pPr>
            <a:r>
              <a:rPr lang="en"/>
              <a:t>For graphs, specifies the Δx for which data point values are calculated</a:t>
            </a:r>
            <a:endParaRPr/>
          </a:p>
          <a:p>
            <a:pPr indent="-325755" lvl="0" marL="457200" rtl="0" algn="l">
              <a:spcBef>
                <a:spcPts val="0"/>
              </a:spcBef>
              <a:spcAft>
                <a:spcPts val="0"/>
              </a:spcAft>
              <a:buSzPct val="100000"/>
              <a:buAutoNum type="arabicPeriod"/>
            </a:pPr>
            <a:r>
              <a:rPr lang="en"/>
              <a:t> Graph Step</a:t>
            </a:r>
            <a:endParaRPr/>
          </a:p>
          <a:p>
            <a:pPr indent="-325755" lvl="0" marL="914400" rtl="0" algn="l">
              <a:spcBef>
                <a:spcPts val="0"/>
              </a:spcBef>
              <a:spcAft>
                <a:spcPts val="0"/>
              </a:spcAft>
              <a:buSzPct val="100000"/>
              <a:buChar char="●"/>
            </a:pPr>
            <a:r>
              <a:rPr lang="en"/>
              <a:t>How often data points are collected along an interval; resolution</a:t>
            </a:r>
            <a:endParaRPr/>
          </a:p>
          <a:p>
            <a:pPr indent="-325755" lvl="0" marL="457200" rtl="0" algn="l">
              <a:spcBef>
                <a:spcPts val="0"/>
              </a:spcBef>
              <a:spcAft>
                <a:spcPts val="0"/>
              </a:spcAft>
              <a:buSzPct val="100000"/>
              <a:buAutoNum type="arabicPeriod"/>
            </a:pPr>
            <a:r>
              <a:rPr lang="en"/>
              <a:t>Graph Time Offset</a:t>
            </a:r>
            <a:endParaRPr/>
          </a:p>
          <a:p>
            <a:pPr indent="-325755" lvl="0" marL="914400" rtl="0" algn="l">
              <a:spcBef>
                <a:spcPts val="0"/>
              </a:spcBef>
              <a:spcAft>
                <a:spcPts val="0"/>
              </a:spcAft>
              <a:buSzPct val="100000"/>
              <a:buChar char="●"/>
            </a:pPr>
            <a:r>
              <a:rPr lang="en"/>
              <a:t>How far back from the end point to collect data from. </a:t>
            </a:r>
            <a:endParaRPr/>
          </a:p>
          <a:p>
            <a:pPr indent="-325755" lvl="0" marL="1371600" rtl="0" algn="l">
              <a:spcBef>
                <a:spcPts val="0"/>
              </a:spcBef>
              <a:spcAft>
                <a:spcPts val="0"/>
              </a:spcAft>
              <a:buSzPct val="100000"/>
              <a:buChar char="●"/>
            </a:pPr>
            <a:r>
              <a:rPr lang="en"/>
              <a:t>Default </a:t>
            </a:r>
            <a:r>
              <a:rPr lang="en"/>
              <a:t>endpoint</a:t>
            </a:r>
            <a:r>
              <a:rPr lang="en"/>
              <a:t> is current time but can be specified to any time when initializing the graphs class.</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sz="1447"/>
              <a:t>There are other inputs that can be specified (such as namespace), but these are the most useful</a:t>
            </a:r>
            <a:endParaRPr sz="1447"/>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Run Times</a:t>
            </a:r>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Currently the Header values and Tables are all collected quite quickly, within a </a:t>
            </a:r>
            <a:r>
              <a:rPr lang="en"/>
              <a:t>matter</a:t>
            </a:r>
            <a:r>
              <a:rPr lang="en"/>
              <a:t> of a few seconds. Graphs take much longer to query data for, taking dozens of seconds to minutes depending on the input parameters (mainly step and time offset).</a:t>
            </a:r>
            <a:endParaRPr/>
          </a:p>
          <a:p>
            <a:pPr indent="0" lvl="0" marL="0" rtl="0" algn="l">
              <a:spcBef>
                <a:spcPts val="1200"/>
              </a:spcBef>
              <a:spcAft>
                <a:spcPts val="1200"/>
              </a:spcAft>
              <a:buNone/>
            </a:pPr>
            <a:r>
              <a:rPr lang="en"/>
              <a:t>In terms of code efficiency, the bottleneck is by far querying the api. Once that is done, all calculations, reformatting, and printing happen within hundredths of a second. There is not much that can be done about the time of queries.</a:t>
            </a:r>
            <a:endParaRPr/>
          </a:p>
        </p:txBody>
      </p:sp>
      <p:pic>
        <p:nvPicPr>
          <p:cNvPr id="82" name="Google Shape;82;p17"/>
          <p:cNvPicPr preferRelativeResize="0"/>
          <p:nvPr/>
        </p:nvPicPr>
        <p:blipFill rotWithShape="1">
          <a:blip r:embed="rId3">
            <a:alphaModFix/>
          </a:blip>
          <a:srcRect b="54375" l="0" r="0" t="0"/>
          <a:stretch/>
        </p:blipFill>
        <p:spPr>
          <a:xfrm>
            <a:off x="387525" y="3580875"/>
            <a:ext cx="5160448" cy="1476125"/>
          </a:xfrm>
          <a:prstGeom prst="rect">
            <a:avLst/>
          </a:prstGeom>
          <a:noFill/>
          <a:ln cap="flat" cmpd="sng" w="9525">
            <a:solidFill>
              <a:schemeClr val="dk1"/>
            </a:solidFill>
            <a:prstDash val="solid"/>
            <a:round/>
            <a:headEnd len="sm" w="sm" type="none"/>
            <a:tailEnd len="sm" w="sm" type="none"/>
          </a:ln>
        </p:spPr>
      </p:pic>
      <p:sp>
        <p:nvSpPr>
          <p:cNvPr id="83" name="Google Shape;83;p17"/>
          <p:cNvSpPr txBox="1"/>
          <p:nvPr/>
        </p:nvSpPr>
        <p:spPr>
          <a:xfrm>
            <a:off x="5674350" y="3843775"/>
            <a:ext cx="2868600" cy="101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500">
                <a:solidFill>
                  <a:schemeClr val="lt2"/>
                </a:solidFill>
              </a:rPr>
              <a:t>The picture to the left shows the process of waiting while collecting graph data before it is </a:t>
            </a:r>
            <a:r>
              <a:rPr lang="en" sz="1500">
                <a:solidFill>
                  <a:schemeClr val="lt2"/>
                </a:solidFill>
              </a:rPr>
              <a:t>all displayed</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Data Being Collected</a:t>
            </a:r>
            <a:endParaRPr/>
          </a:p>
        </p:txBody>
      </p:sp>
      <p:sp>
        <p:nvSpPr>
          <p:cNvPr id="89" name="Google Shape;89;p1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Per Data Type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Header Values</a:t>
            </a:r>
            <a:endParaRPr/>
          </a:p>
        </p:txBody>
      </p:sp>
      <p:sp>
        <p:nvSpPr>
          <p:cNvPr id="95" name="Google Shape;95;p19"/>
          <p:cNvSpPr txBox="1"/>
          <p:nvPr>
            <p:ph idx="1" type="body"/>
          </p:nvPr>
        </p:nvSpPr>
        <p:spPr>
          <a:xfrm>
            <a:off x="311700" y="1152475"/>
            <a:ext cx="3593400" cy="3416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CPU Utilization % (from requests)</a:t>
            </a:r>
            <a:endParaRPr sz="1500"/>
          </a:p>
          <a:p>
            <a:pPr indent="-323850" lvl="0" marL="457200" rtl="0" algn="l">
              <a:spcBef>
                <a:spcPts val="0"/>
              </a:spcBef>
              <a:spcAft>
                <a:spcPts val="0"/>
              </a:spcAft>
              <a:buSzPts val="1500"/>
              <a:buChar char="●"/>
            </a:pPr>
            <a:r>
              <a:rPr lang="en" sz="1500"/>
              <a:t>CPU Utilization % (from limits)</a:t>
            </a:r>
            <a:endParaRPr sz="1500"/>
          </a:p>
          <a:p>
            <a:pPr indent="-323850" lvl="0" marL="457200" rtl="0" algn="l">
              <a:spcBef>
                <a:spcPts val="0"/>
              </a:spcBef>
              <a:spcAft>
                <a:spcPts val="0"/>
              </a:spcAft>
              <a:buSzPts val="1500"/>
              <a:buChar char="●"/>
            </a:pPr>
            <a:r>
              <a:rPr lang="en" sz="1500"/>
              <a:t>Memory Utilization % (from requests)</a:t>
            </a:r>
            <a:endParaRPr sz="1500"/>
          </a:p>
          <a:p>
            <a:pPr indent="-323850" lvl="0" marL="457200" rtl="0" algn="l">
              <a:spcBef>
                <a:spcPts val="0"/>
              </a:spcBef>
              <a:spcAft>
                <a:spcPts val="0"/>
              </a:spcAft>
              <a:buSzPts val="1500"/>
              <a:buChar char="●"/>
            </a:pPr>
            <a:r>
              <a:rPr lang="en" sz="1500"/>
              <a:t>Memory Utilization % (from limits)</a:t>
            </a:r>
            <a:endParaRPr sz="1500"/>
          </a:p>
          <a:p>
            <a:pPr indent="0" lvl="0" marL="0" rtl="0" algn="l">
              <a:spcBef>
                <a:spcPts val="1200"/>
              </a:spcBef>
              <a:spcAft>
                <a:spcPts val="0"/>
              </a:spcAft>
              <a:buNone/>
            </a:pPr>
            <a:r>
              <a:t/>
            </a:r>
            <a:endParaRPr sz="1500"/>
          </a:p>
          <a:p>
            <a:pPr indent="0" lvl="0" marL="0" rtl="0" algn="l">
              <a:spcBef>
                <a:spcPts val="1200"/>
              </a:spcBef>
              <a:spcAft>
                <a:spcPts val="1200"/>
              </a:spcAft>
              <a:buNone/>
            </a:pPr>
            <a:r>
              <a:rPr lang="en" sz="1500"/>
              <a:t>To the right, you can see the data frames containing the information for the first 2 header categories by node and pod.</a:t>
            </a:r>
            <a:endParaRPr sz="1500"/>
          </a:p>
        </p:txBody>
      </p:sp>
      <p:pic>
        <p:nvPicPr>
          <p:cNvPr id="96" name="Google Shape;96;p19"/>
          <p:cNvPicPr preferRelativeResize="0"/>
          <p:nvPr/>
        </p:nvPicPr>
        <p:blipFill>
          <a:blip r:embed="rId3">
            <a:alphaModFix/>
          </a:blip>
          <a:stretch>
            <a:fillRect/>
          </a:stretch>
        </p:blipFill>
        <p:spPr>
          <a:xfrm>
            <a:off x="4081875" y="268099"/>
            <a:ext cx="4840300" cy="447712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Tables</a:t>
            </a:r>
            <a:endParaRPr/>
          </a:p>
        </p:txBody>
      </p:sp>
      <p:sp>
        <p:nvSpPr>
          <p:cNvPr id="102" name="Google Shape;102;p20"/>
          <p:cNvSpPr txBox="1"/>
          <p:nvPr>
            <p:ph idx="1" type="body"/>
          </p:nvPr>
        </p:nvSpPr>
        <p:spPr>
          <a:xfrm>
            <a:off x="311700" y="1152475"/>
            <a:ext cx="2203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CPU Quota:</a:t>
            </a:r>
            <a:endParaRPr sz="1100"/>
          </a:p>
          <a:p>
            <a:pPr indent="-298450" lvl="0" marL="457200" rtl="0" algn="l">
              <a:spcBef>
                <a:spcPts val="1200"/>
              </a:spcBef>
              <a:spcAft>
                <a:spcPts val="0"/>
              </a:spcAft>
              <a:buSzPts val="1100"/>
              <a:buChar char="●"/>
            </a:pPr>
            <a:r>
              <a:rPr lang="en" sz="1100"/>
              <a:t>CPU Usage </a:t>
            </a:r>
            <a:endParaRPr sz="1100"/>
          </a:p>
          <a:p>
            <a:pPr indent="-298450" lvl="0" marL="457200" rtl="0" algn="l">
              <a:spcBef>
                <a:spcPts val="0"/>
              </a:spcBef>
              <a:spcAft>
                <a:spcPts val="0"/>
              </a:spcAft>
              <a:buSzPts val="1100"/>
              <a:buChar char="●"/>
            </a:pPr>
            <a:r>
              <a:rPr lang="en" sz="1100"/>
              <a:t>CPU Requests </a:t>
            </a:r>
            <a:endParaRPr sz="1100"/>
          </a:p>
          <a:p>
            <a:pPr indent="-298450" lvl="0" marL="457200" rtl="0" algn="l">
              <a:spcBef>
                <a:spcPts val="0"/>
              </a:spcBef>
              <a:spcAft>
                <a:spcPts val="0"/>
              </a:spcAft>
              <a:buSzPts val="1100"/>
              <a:buChar char="●"/>
            </a:pPr>
            <a:r>
              <a:rPr lang="en" sz="1100"/>
              <a:t>CPU Requests % </a:t>
            </a:r>
            <a:endParaRPr sz="1100"/>
          </a:p>
          <a:p>
            <a:pPr indent="-298450" lvl="0" marL="457200" rtl="0" algn="l">
              <a:spcBef>
                <a:spcPts val="0"/>
              </a:spcBef>
              <a:spcAft>
                <a:spcPts val="0"/>
              </a:spcAft>
              <a:buSzPts val="1100"/>
              <a:buChar char="●"/>
            </a:pPr>
            <a:r>
              <a:rPr lang="en" sz="1100"/>
              <a:t>CPU Limits  </a:t>
            </a:r>
            <a:endParaRPr sz="1100"/>
          </a:p>
          <a:p>
            <a:pPr indent="-298450" lvl="0" marL="457200" rtl="0" algn="l">
              <a:spcBef>
                <a:spcPts val="0"/>
              </a:spcBef>
              <a:spcAft>
                <a:spcPts val="0"/>
              </a:spcAft>
              <a:buSzPts val="1100"/>
              <a:buChar char="●"/>
            </a:pPr>
            <a:r>
              <a:rPr lang="en" sz="1100"/>
              <a:t>CPU Limits %</a:t>
            </a:r>
            <a:endParaRPr sz="1100"/>
          </a:p>
          <a:p>
            <a:pPr indent="0" lvl="0" marL="0" rtl="0" algn="l">
              <a:spcBef>
                <a:spcPts val="1200"/>
              </a:spcBef>
              <a:spcAft>
                <a:spcPts val="0"/>
              </a:spcAft>
              <a:buNone/>
            </a:pPr>
            <a:r>
              <a:t/>
            </a:r>
            <a:endParaRPr sz="1100"/>
          </a:p>
          <a:p>
            <a:pPr indent="0" lvl="0" marL="0" rtl="0" algn="l">
              <a:spcBef>
                <a:spcPts val="1200"/>
              </a:spcBef>
              <a:spcAft>
                <a:spcPts val="0"/>
              </a:spcAft>
              <a:buNone/>
            </a:pPr>
            <a:r>
              <a:rPr lang="en" sz="1100"/>
              <a:t>Memory Quota</a:t>
            </a:r>
            <a:endParaRPr sz="1100"/>
          </a:p>
          <a:p>
            <a:pPr indent="-298450" lvl="0" marL="457200" rtl="0" algn="l">
              <a:spcBef>
                <a:spcPts val="1200"/>
              </a:spcBef>
              <a:spcAft>
                <a:spcPts val="0"/>
              </a:spcAft>
              <a:buSzPts val="1100"/>
              <a:buChar char="●"/>
            </a:pPr>
            <a:r>
              <a:rPr lang="en" sz="1100"/>
              <a:t>Memory Usage </a:t>
            </a:r>
            <a:endParaRPr sz="1100"/>
          </a:p>
          <a:p>
            <a:pPr indent="-298450" lvl="0" marL="457200" rtl="0" algn="l">
              <a:spcBef>
                <a:spcPts val="0"/>
              </a:spcBef>
              <a:spcAft>
                <a:spcPts val="0"/>
              </a:spcAft>
              <a:buSzPts val="1100"/>
              <a:buChar char="●"/>
            </a:pPr>
            <a:r>
              <a:rPr lang="en" sz="1100"/>
              <a:t>Memory Requests  </a:t>
            </a:r>
            <a:endParaRPr sz="1100"/>
          </a:p>
          <a:p>
            <a:pPr indent="-298450" lvl="0" marL="457200" rtl="0" algn="l">
              <a:spcBef>
                <a:spcPts val="0"/>
              </a:spcBef>
              <a:spcAft>
                <a:spcPts val="0"/>
              </a:spcAft>
              <a:buSzPts val="1100"/>
              <a:buChar char="●"/>
            </a:pPr>
            <a:r>
              <a:rPr lang="en" sz="1100"/>
              <a:t>Memory Requests % </a:t>
            </a:r>
            <a:endParaRPr sz="1100"/>
          </a:p>
          <a:p>
            <a:pPr indent="-298450" lvl="0" marL="457200" rtl="0" algn="l">
              <a:spcBef>
                <a:spcPts val="0"/>
              </a:spcBef>
              <a:spcAft>
                <a:spcPts val="0"/>
              </a:spcAft>
              <a:buSzPts val="1100"/>
              <a:buChar char="●"/>
            </a:pPr>
            <a:r>
              <a:rPr lang="en" sz="1100"/>
              <a:t>Memory Limits  </a:t>
            </a:r>
            <a:endParaRPr sz="1100"/>
          </a:p>
          <a:p>
            <a:pPr indent="-298450" lvl="0" marL="457200" rtl="0" algn="l">
              <a:spcBef>
                <a:spcPts val="0"/>
              </a:spcBef>
              <a:spcAft>
                <a:spcPts val="0"/>
              </a:spcAft>
              <a:buSzPts val="1100"/>
              <a:buChar char="●"/>
            </a:pPr>
            <a:r>
              <a:rPr lang="en" sz="1100"/>
              <a:t>Memory Limits % </a:t>
            </a:r>
            <a:endParaRPr sz="1100"/>
          </a:p>
          <a:p>
            <a:pPr indent="-298450" lvl="0" marL="457200" rtl="0" algn="l">
              <a:spcBef>
                <a:spcPts val="0"/>
              </a:spcBef>
              <a:spcAft>
                <a:spcPts val="0"/>
              </a:spcAft>
              <a:buSzPts val="1100"/>
              <a:buChar char="●"/>
            </a:pPr>
            <a:r>
              <a:rPr lang="en" sz="1100"/>
              <a:t>Memory Usage (RSS) </a:t>
            </a:r>
            <a:endParaRPr sz="1100"/>
          </a:p>
          <a:p>
            <a:pPr indent="-298450" lvl="0" marL="457200" rtl="0" algn="l">
              <a:spcBef>
                <a:spcPts val="0"/>
              </a:spcBef>
              <a:spcAft>
                <a:spcPts val="0"/>
              </a:spcAft>
              <a:buSzPts val="1100"/>
              <a:buChar char="●"/>
            </a:pPr>
            <a:r>
              <a:rPr lang="en" sz="1100"/>
              <a:t>Memory Usage (Cache)</a:t>
            </a:r>
            <a:endParaRPr sz="1100"/>
          </a:p>
        </p:txBody>
      </p:sp>
      <p:sp>
        <p:nvSpPr>
          <p:cNvPr id="103" name="Google Shape;103;p20"/>
          <p:cNvSpPr txBox="1"/>
          <p:nvPr>
            <p:ph idx="1" type="body"/>
          </p:nvPr>
        </p:nvSpPr>
        <p:spPr>
          <a:xfrm>
            <a:off x="2232600" y="1152475"/>
            <a:ext cx="2883900" cy="36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Current Network Usage</a:t>
            </a:r>
            <a:endParaRPr sz="1100"/>
          </a:p>
          <a:p>
            <a:pPr indent="-298450" lvl="0" marL="457200" rtl="0" algn="l">
              <a:spcBef>
                <a:spcPts val="1200"/>
              </a:spcBef>
              <a:spcAft>
                <a:spcPts val="0"/>
              </a:spcAft>
              <a:buSzPts val="1100"/>
              <a:buChar char="●"/>
            </a:pPr>
            <a:r>
              <a:rPr lang="en" sz="1100"/>
              <a:t>Current Receive Bandwidth </a:t>
            </a:r>
            <a:endParaRPr sz="1100"/>
          </a:p>
          <a:p>
            <a:pPr indent="-298450" lvl="0" marL="457200" rtl="0" algn="l">
              <a:spcBef>
                <a:spcPts val="0"/>
              </a:spcBef>
              <a:spcAft>
                <a:spcPts val="0"/>
              </a:spcAft>
              <a:buSzPts val="1100"/>
              <a:buChar char="●"/>
            </a:pPr>
            <a:r>
              <a:rPr lang="en" sz="1100"/>
              <a:t>Current Transmit Bandwidth </a:t>
            </a:r>
            <a:endParaRPr sz="1100"/>
          </a:p>
          <a:p>
            <a:pPr indent="-298450" lvl="0" marL="457200" rtl="0" algn="l">
              <a:spcBef>
                <a:spcPts val="0"/>
              </a:spcBef>
              <a:spcAft>
                <a:spcPts val="0"/>
              </a:spcAft>
              <a:buSzPts val="1100"/>
              <a:buChar char="●"/>
            </a:pPr>
            <a:r>
              <a:rPr lang="en" sz="1100"/>
              <a:t>Rate of Received Packets </a:t>
            </a:r>
            <a:endParaRPr sz="1100"/>
          </a:p>
          <a:p>
            <a:pPr indent="-298450" lvl="0" marL="457200" rtl="0" algn="l">
              <a:spcBef>
                <a:spcPts val="0"/>
              </a:spcBef>
              <a:spcAft>
                <a:spcPts val="0"/>
              </a:spcAft>
              <a:buSzPts val="1100"/>
              <a:buChar char="●"/>
            </a:pPr>
            <a:r>
              <a:rPr lang="en" sz="1100"/>
              <a:t>Rate of Transmitted Packets </a:t>
            </a:r>
            <a:endParaRPr sz="1100"/>
          </a:p>
          <a:p>
            <a:pPr indent="-298450" lvl="0" marL="457200" rtl="0" algn="l">
              <a:spcBef>
                <a:spcPts val="0"/>
              </a:spcBef>
              <a:spcAft>
                <a:spcPts val="0"/>
              </a:spcAft>
              <a:buSzPts val="1100"/>
              <a:buChar char="●"/>
            </a:pPr>
            <a:r>
              <a:rPr lang="en" sz="1100"/>
              <a:t>Rate of Received Packets Dropped </a:t>
            </a:r>
            <a:endParaRPr sz="1100"/>
          </a:p>
          <a:p>
            <a:pPr indent="-298450" lvl="0" marL="457200" rtl="0" algn="l">
              <a:spcBef>
                <a:spcPts val="0"/>
              </a:spcBef>
              <a:spcAft>
                <a:spcPts val="0"/>
              </a:spcAft>
              <a:buSzPts val="1100"/>
              <a:buChar char="●"/>
            </a:pPr>
            <a:r>
              <a:rPr lang="en" sz="1100"/>
              <a:t>Rate of Transmitted Packets Dropped</a:t>
            </a:r>
            <a:endParaRPr sz="1100"/>
          </a:p>
          <a:p>
            <a:pPr indent="0" lvl="0" marL="0" rtl="0" algn="l">
              <a:spcBef>
                <a:spcPts val="1200"/>
              </a:spcBef>
              <a:spcAft>
                <a:spcPts val="0"/>
              </a:spcAft>
              <a:buNone/>
            </a:pPr>
            <a:r>
              <a:rPr lang="en" sz="1100"/>
              <a:t>Current Storage IO</a:t>
            </a:r>
            <a:endParaRPr sz="1100"/>
          </a:p>
          <a:p>
            <a:pPr indent="-298450" lvl="0" marL="457200" rtl="0" algn="l">
              <a:spcBef>
                <a:spcPts val="1200"/>
              </a:spcBef>
              <a:spcAft>
                <a:spcPts val="0"/>
              </a:spcAft>
              <a:buSzPts val="1100"/>
              <a:buChar char="●"/>
            </a:pPr>
            <a:r>
              <a:rPr lang="en" sz="1100"/>
              <a:t>IOPS(Reads) </a:t>
            </a:r>
            <a:endParaRPr sz="1100"/>
          </a:p>
          <a:p>
            <a:pPr indent="-298450" lvl="0" marL="457200" rtl="0" algn="l">
              <a:spcBef>
                <a:spcPts val="0"/>
              </a:spcBef>
              <a:spcAft>
                <a:spcPts val="0"/>
              </a:spcAft>
              <a:buSzPts val="1100"/>
              <a:buChar char="●"/>
            </a:pPr>
            <a:r>
              <a:rPr lang="en" sz="1100"/>
              <a:t>IOPS(Writes)</a:t>
            </a:r>
            <a:endParaRPr sz="1100"/>
          </a:p>
          <a:p>
            <a:pPr indent="-298450" lvl="0" marL="457200" rtl="0" algn="l">
              <a:spcBef>
                <a:spcPts val="0"/>
              </a:spcBef>
              <a:spcAft>
                <a:spcPts val="0"/>
              </a:spcAft>
              <a:buSzPts val="1100"/>
              <a:buChar char="●"/>
            </a:pPr>
            <a:r>
              <a:rPr lang="en" sz="1100"/>
              <a:t> IOPS(Reads + Writes)  </a:t>
            </a:r>
            <a:endParaRPr sz="1100"/>
          </a:p>
          <a:p>
            <a:pPr indent="-298450" lvl="0" marL="457200" rtl="0" algn="l">
              <a:spcBef>
                <a:spcPts val="0"/>
              </a:spcBef>
              <a:spcAft>
                <a:spcPts val="0"/>
              </a:spcAft>
              <a:buSzPts val="1100"/>
              <a:buChar char="●"/>
            </a:pPr>
            <a:r>
              <a:rPr lang="en" sz="1100"/>
              <a:t>Throughput(Read) </a:t>
            </a:r>
            <a:endParaRPr sz="1100"/>
          </a:p>
          <a:p>
            <a:pPr indent="-298450" lvl="0" marL="457200" rtl="0" algn="l">
              <a:spcBef>
                <a:spcPts val="0"/>
              </a:spcBef>
              <a:spcAft>
                <a:spcPts val="0"/>
              </a:spcAft>
              <a:buSzPts val="1100"/>
              <a:buChar char="●"/>
            </a:pPr>
            <a:r>
              <a:rPr lang="en" sz="1100"/>
              <a:t>Throughput(Write) </a:t>
            </a:r>
            <a:endParaRPr sz="1100"/>
          </a:p>
          <a:p>
            <a:pPr indent="-298450" lvl="0" marL="457200" rtl="0" algn="l">
              <a:spcBef>
                <a:spcPts val="0"/>
              </a:spcBef>
              <a:spcAft>
                <a:spcPts val="0"/>
              </a:spcAft>
              <a:buSzPts val="1100"/>
              <a:buChar char="●"/>
            </a:pPr>
            <a:r>
              <a:rPr lang="en" sz="1100"/>
              <a:t>Throughput(Read + Write)</a:t>
            </a:r>
            <a:endParaRPr sz="1100"/>
          </a:p>
        </p:txBody>
      </p:sp>
      <p:pic>
        <p:nvPicPr>
          <p:cNvPr id="104" name="Google Shape;104;p20"/>
          <p:cNvPicPr preferRelativeResize="0"/>
          <p:nvPr/>
        </p:nvPicPr>
        <p:blipFill rotWithShape="1">
          <a:blip r:embed="rId3">
            <a:alphaModFix/>
          </a:blip>
          <a:srcRect b="0" l="0" r="38461" t="0"/>
          <a:stretch/>
        </p:blipFill>
        <p:spPr>
          <a:xfrm>
            <a:off x="5187250" y="739125"/>
            <a:ext cx="3774326" cy="4019001"/>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Graphs</a:t>
            </a:r>
            <a:endParaRPr/>
          </a:p>
        </p:txBody>
      </p:sp>
      <p:sp>
        <p:nvSpPr>
          <p:cNvPr id="110" name="Google Shape;110;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CPU Usage</a:t>
            </a:r>
            <a:endParaRPr/>
          </a:p>
          <a:p>
            <a:pPr indent="-342900" lvl="0" marL="457200" rtl="0" algn="l">
              <a:spcBef>
                <a:spcPts val="0"/>
              </a:spcBef>
              <a:spcAft>
                <a:spcPts val="0"/>
              </a:spcAft>
              <a:buSzPts val="1800"/>
              <a:buChar char="●"/>
            </a:pPr>
            <a:r>
              <a:rPr lang="en"/>
              <a:t>Memory Usage</a:t>
            </a:r>
            <a:endParaRPr/>
          </a:p>
          <a:p>
            <a:pPr indent="-342900" lvl="0" marL="457200" rtl="0" algn="l">
              <a:spcBef>
                <a:spcPts val="0"/>
              </a:spcBef>
              <a:spcAft>
                <a:spcPts val="0"/>
              </a:spcAft>
              <a:buSzPts val="1800"/>
              <a:buChar char="●"/>
            </a:pPr>
            <a:r>
              <a:rPr lang="en"/>
              <a:t>Receive Bandwidth</a:t>
            </a:r>
            <a:endParaRPr/>
          </a:p>
          <a:p>
            <a:pPr indent="-342900" lvl="0" marL="457200" rtl="0" algn="l">
              <a:spcBef>
                <a:spcPts val="0"/>
              </a:spcBef>
              <a:spcAft>
                <a:spcPts val="0"/>
              </a:spcAft>
              <a:buSzPts val="1800"/>
              <a:buChar char="●"/>
            </a:pPr>
            <a:r>
              <a:rPr lang="en"/>
              <a:t>Transmit Bandwidth</a:t>
            </a:r>
            <a:endParaRPr/>
          </a:p>
          <a:p>
            <a:pPr indent="-342900" lvl="0" marL="457200" rtl="0" algn="l">
              <a:spcBef>
                <a:spcPts val="0"/>
              </a:spcBef>
              <a:spcAft>
                <a:spcPts val="0"/>
              </a:spcAft>
              <a:buSzPts val="1800"/>
              <a:buChar char="●"/>
            </a:pPr>
            <a:r>
              <a:rPr lang="en"/>
              <a:t>Rate of Received Packets</a:t>
            </a:r>
            <a:endParaRPr/>
          </a:p>
          <a:p>
            <a:pPr indent="-342900" lvl="0" marL="457200" rtl="0" algn="l">
              <a:spcBef>
                <a:spcPts val="0"/>
              </a:spcBef>
              <a:spcAft>
                <a:spcPts val="0"/>
              </a:spcAft>
              <a:buSzPts val="1800"/>
              <a:buChar char="●"/>
            </a:pPr>
            <a:r>
              <a:rPr lang="en"/>
              <a:t>Rate of Transmitted Packets</a:t>
            </a:r>
            <a:endParaRPr/>
          </a:p>
          <a:p>
            <a:pPr indent="-342900" lvl="0" marL="457200" rtl="0" algn="l">
              <a:spcBef>
                <a:spcPts val="0"/>
              </a:spcBef>
              <a:spcAft>
                <a:spcPts val="0"/>
              </a:spcAft>
              <a:buSzPts val="1800"/>
              <a:buChar char="●"/>
            </a:pPr>
            <a:r>
              <a:rPr lang="en"/>
              <a:t>Rate of Received Packets Dropped</a:t>
            </a:r>
            <a:endParaRPr/>
          </a:p>
          <a:p>
            <a:pPr indent="-342900" lvl="0" marL="457200" rtl="0" algn="l">
              <a:spcBef>
                <a:spcPts val="0"/>
              </a:spcBef>
              <a:spcAft>
                <a:spcPts val="0"/>
              </a:spcAft>
              <a:buSzPts val="1800"/>
              <a:buChar char="●"/>
            </a:pPr>
            <a:r>
              <a:rPr lang="en"/>
              <a:t>Rate of Transmitted Packets Dropped</a:t>
            </a:r>
            <a:endParaRPr/>
          </a:p>
          <a:p>
            <a:pPr indent="-342900" lvl="0" marL="457200" rtl="0" algn="l">
              <a:spcBef>
                <a:spcPts val="0"/>
              </a:spcBef>
              <a:spcAft>
                <a:spcPts val="0"/>
              </a:spcAft>
              <a:buSzPts val="1800"/>
              <a:buChar char="●"/>
            </a:pPr>
            <a:r>
              <a:rPr lang="en"/>
              <a:t>IOPS(Read+Write)</a:t>
            </a:r>
            <a:endParaRPr/>
          </a:p>
          <a:p>
            <a:pPr indent="-342900" lvl="0" marL="457200" rtl="0" algn="l">
              <a:spcBef>
                <a:spcPts val="0"/>
              </a:spcBef>
              <a:spcAft>
                <a:spcPts val="0"/>
              </a:spcAft>
              <a:buSzPts val="1800"/>
              <a:buChar char="●"/>
            </a:pPr>
            <a:r>
              <a:rPr lang="en"/>
              <a:t>ThroughPut(Read+Write) </a:t>
            </a:r>
            <a:endParaRPr/>
          </a:p>
        </p:txBody>
      </p:sp>
      <p:pic>
        <p:nvPicPr>
          <p:cNvPr id="111" name="Google Shape;111;p21"/>
          <p:cNvPicPr preferRelativeResize="0"/>
          <p:nvPr/>
        </p:nvPicPr>
        <p:blipFill>
          <a:blip r:embed="rId3">
            <a:alphaModFix/>
          </a:blip>
          <a:stretch>
            <a:fillRect/>
          </a:stretch>
        </p:blipFill>
        <p:spPr>
          <a:xfrm>
            <a:off x="4892348" y="203900"/>
            <a:ext cx="4057024" cy="3949025"/>
          </a:xfrm>
          <a:prstGeom prst="rect">
            <a:avLst/>
          </a:prstGeom>
          <a:noFill/>
          <a:ln cap="flat" cmpd="sng" w="9525">
            <a:solidFill>
              <a:schemeClr val="dk1"/>
            </a:solidFill>
            <a:prstDash val="solid"/>
            <a:round/>
            <a:headEnd len="sm" w="sm" type="none"/>
            <a:tailEnd len="sm" w="sm" type="none"/>
          </a:ln>
        </p:spPr>
      </p:pic>
      <p:sp>
        <p:nvSpPr>
          <p:cNvPr id="112" name="Google Shape;112;p21"/>
          <p:cNvSpPr txBox="1"/>
          <p:nvPr/>
        </p:nvSpPr>
        <p:spPr>
          <a:xfrm>
            <a:off x="4820775" y="4109000"/>
            <a:ext cx="41286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200">
                <a:solidFill>
                  <a:schemeClr val="lt2"/>
                </a:solidFill>
              </a:rPr>
              <a:t>The above picture shows the data frame for the graph Rate of Transmitted Packets. Note for each node and pod, there are data points for different times. Each pod would represent a different colored line on a graph.</a:t>
            </a:r>
            <a:endParaRPr sz="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